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37944-B47C-4AEB-AD83-B1E35A8CB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CFC4B-44B6-4B00-B7F7-D78B88B41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93BCE-3840-42AD-BB9D-2E20A13FEF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B0B36-D558-4B65-BCD3-F1CAB6FF4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76B3C-6C3B-4B8B-B837-AE4A6ED1E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68DBC-E3B5-40C9-A94C-9C8EAF6E72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EE922-7138-4756-8EAA-26760B76B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40FD-3A53-4E00-A20F-B65EA694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081B1-8498-4596-88E4-CD95EED89B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DD857-C316-4F1F-91D3-A7D25E445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D9563-4607-4746-B356-FEA0D7C9EC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342377D-CAC6-4173-864E-B8DBF57DF8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ysBaskerville BT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ysBaskerville BT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ysBaskerville BT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ysBaskerville BT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ysBaskerville BT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ysBaskerville BT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ysBaskerville BT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ysBaskerville BT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giv_tk.do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41;&#1080;&#1086;&#1083;&#1086;&#1075;&#1080;&#1103;_&#1079;&#1072;&#1076;&#1072;&#1085;&#1080;&#1103;%20&#1056;&#1069;_2015_&#1089;&#1072;&#1081;&#1090;/&#1055;&#1088;&#1072;&#1082;&#1090;&#1080;&#1082;&#1072;/10_&#1055;&#1058;-15%20&#1063;&#1077;&#1083;&#1086;&#1074;&#1077;&#1082;.pdf" TargetMode="External"/><Relationship Id="rId2" Type="http://schemas.openxmlformats.org/officeDocument/2006/relationships/hyperlink" Target="&#1041;&#1080;&#1086;&#1083;&#1086;&#1075;&#1080;&#1103;_&#1079;&#1072;&#1076;&#1072;&#1085;&#1080;&#1103;%20&#1056;&#1069;_2015_&#1089;&#1072;&#1081;&#1090;/&#1055;&#1088;&#1072;&#1082;&#1090;&#1080;&#1082;&#1072;/09_&#1055;&#1058;-15%20&#1047;&#1086;&#1086;&#1083;&#1086;&#1075;&#1080;&#1103;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&#1041;&#1080;&#1086;&#1083;&#1086;&#1075;&#1080;&#1103;_&#1079;&#1072;&#1076;&#1072;&#1085;&#1080;&#1103;%20&#1056;&#1069;_2015_&#1089;&#1072;&#1081;&#1090;/&#1055;&#1088;&#1072;&#1082;&#1090;&#1080;&#1082;&#1072;/11_&#1055;&#1058;-15%20&#1041;&#1080;&#1086;&#1093;&#1080;&#1084;&#1080;&#1103;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42;%20&#1082;&#1072;&#1078;&#1076;&#1086;&#1081;%20&#1096;&#1082;&#1086;&#1083;&#1077;%20&#1089;&#1091;&#1097;&#1077;&#1089;&#1090;&#1074;&#1091;&#1077;&#1090;%20&#1089;&#1074;&#1086;&#1103;%20&#1089;&#1080;&#1089;&#1090;&#1077;&#1084;&#1072;%20&#1087;&#1086;&#1076;&#1075;&#1086;&#1090;&#1086;&#1074;&#1082;&#1080;%20&#1091;&#1095;&#1072;&#1097;&#1080;&#1093;&#1089;&#1103;%20&#1082;%20&#1086;&#1083;&#1080;&#1084;&#1087;&#1080;&#1072;&#1076;&#1072;&#1084;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87;&#1077;&#1088;&#1077;&#1095;&#1077;&#1085;&#1100;%20&#1086;&#1083;&#1080;&#1084;&#1087;&#1080;&#1072;&#1076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0001201609230033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52;&#1080;&#1090;&#1086;&#1093;&#1086;&#1085;&#1076;&#1088;&#1080;&#1080;,%20&#1083;&#1080;&#1079;&#1086;&#1089;&#1086;&#1084;&#1099;,%20&#1087;&#1083;&#1072;&#1089;&#1090;&#1080;&#1076;&#1099;,%20&#1082;&#1083;&#1077;&#1090;&#1086;&#1095;&#1085;&#1099;&#1081;%20&#1094;&#1077;&#1085;&#1090;&#1088;,%20&#1086;&#1088;&#1075;&#1072;&#1085;&#1086;&#1080;&#1076;&#1099;%20&#1076;&#1074;&#1080;&#1078;&#1077;&#1085;&#1080;&#1103;/&#1083;&#1080;&#1079;&#1086;&#1089;&#1086;&#1084;&#1099;,%20&#1084;&#1080;&#1090;&#1086;&#1093;&#1086;&#1085;&#1076;&#1088;&#1080;&#1080;,,,&#1082;&#1083;&#1077;&#1090;&#1086;&#1095;&#1085;&#1099;&#1077;%20&#1074;&#1082;&#1083;&#1102;&#1095;&#1077;&#1085;&#1080;&#1103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40;&#1090;&#1083;&#1072;&#1089;%20&#1087;&#1086;%20&#1084;&#1077;&#1076;&#1080;&#1094;&#1080;&#1085;&#1089;&#1082;&#1086;&#1081;%20&#1087;&#1072;&#1088;&#1072;&#1079;&#1080;&#1090;&#1086;&#1083;&#1086;&#1075;&#1080;&#1080;.pp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41;&#1080;&#1086;&#1083;&#1086;&#1075;&#1080;&#1103;_&#1079;&#1072;&#1076;&#1072;&#1085;&#1080;&#1103;%20&#1056;&#1069;_2015_&#1089;&#1072;&#1081;&#1090;/&#1058;&#1077;&#1086;&#1088;&#1080;&#1103;/&#1041;&#1080;&#1086;%20&#1056;&#1069;-15_10-1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7;&#1082;&#1089;&#1090;.docx" TargetMode="External"/><Relationship Id="rId2" Type="http://schemas.openxmlformats.org/officeDocument/2006/relationships/hyperlink" Target="&#1089;&#1086;&#1086;&#1090;&#1085;&#1077;&#1089;&#1090;&#1080;%20&#1090;&#1077;&#1088;&#1084;&#1080;&#1085;.docx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&#1088;&#1072;&#1073;&#1086;&#1090;&#1072;%20&#1089;%20&#1088;&#1080;&#1089;&#1091;&#1085;&#1082;&#1086;&#1084;.docx" TargetMode="External"/><Relationship Id="rId4" Type="http://schemas.openxmlformats.org/officeDocument/2006/relationships/hyperlink" Target="&#1089;&#1090;&#1088;&#1086;&#1077;&#1085;&#1080;&#1077;%20&#1082;&#1083;&#1077;&#1090;&#1082;&#1080;%20&#1090;&#1072;&#1073;&#1083;&#1080;&#1094;&#1072;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3100_______-7-8_.doc" TargetMode="External"/><Relationship Id="rId2" Type="http://schemas.openxmlformats.org/officeDocument/2006/relationships/hyperlink" Target="tematicheskiy_test_po_teme.doc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251569"/>
                </a:solidFill>
                <a:latin typeface="Times New Roman" pitchFamily="18" charset="0"/>
              </a:rPr>
              <a:t>Методика подготовки к олимпиадам</a:t>
            </a:r>
            <a:endParaRPr lang="ru-RU" dirty="0"/>
          </a:p>
        </p:txBody>
      </p:sp>
      <p:pic>
        <p:nvPicPr>
          <p:cNvPr id="8194" name="Picture 2" descr="http://www.apatity-college.ru/wp-content/uploads/2014/10/images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858180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81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Разбор прошлогодних олимпиадных заданий. Консультация</a:t>
            </a:r>
            <a:endParaRPr lang="ru-RU" sz="32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3"/>
            <a:ext cx="8429684" cy="486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1143000"/>
          </a:xfrm>
        </p:spPr>
        <p:txBody>
          <a:bodyPr/>
          <a:lstStyle/>
          <a:p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Работа с дополнительной литературой. Составление 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 action="ppaction://hlinkfile"/>
              </a:rPr>
              <a:t>письменных конспектов</a:t>
            </a:r>
            <a:endParaRPr lang="ru-RU" sz="32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8429684" cy="50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1928794" y="2857496"/>
            <a:ext cx="6786610" cy="14287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1143000"/>
          </a:xfrm>
        </p:spPr>
        <p:txBody>
          <a:bodyPr/>
          <a:lstStyle/>
          <a:p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Организация научно-поисковой работы учащихся посредством сети Интернет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8029604" cy="27860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Интернет-ресурсы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 Задания  всероссийской  олимпиады  школьников  по  биологии  прошлых  лет,  а  также методические  рекомендации  по  их  проверке  и  оценке  публикуются  в  разделе «Биология» портала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www.rosolymp.ru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Раздел сайта  издательства «Дрофа», посвященный вопросам подготовки к олимпиадам – http://www.drofa.ru/for-users/teacher/vertical/other/.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9688" r="25585" b="15625"/>
          <a:stretch>
            <a:fillRect/>
          </a:stretch>
        </p:blipFill>
        <p:spPr bwMode="auto">
          <a:xfrm>
            <a:off x="2071638" y="4286256"/>
            <a:ext cx="707236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71438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Практическая подготовка</a:t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8215370" cy="44291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Практические занятия по формированию  навыков работы со специальным оборудованием (микроскоп, бинокулярная лупа), определения и узнавания видов животных и растений, изготовления микропрепаратов, срезов, препарирования, составления и оформления биологических коллекций и т.д.</a:t>
            </a:r>
          </a:p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2.Решение задач по цитологии.</a:t>
            </a:r>
          </a:p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3.Решение задач по генетике.</a:t>
            </a:r>
          </a:p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4.Разбор практических заданий прошлогодних олимпиад.</a:t>
            </a:r>
          </a:p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класс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action="ppaction://hlinkfile"/>
              </a:rPr>
              <a:t>Ботаника, Зоология, Человек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класс Ботаника, Зоология,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 Человек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11класс Ботаника,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action="ppaction://hlinkfile"/>
              </a:rPr>
              <a:t>Биохимия,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Микробиология и Генетика</a:t>
            </a:r>
          </a:p>
          <a:p>
            <a:endParaRPr lang="ru-RU" dirty="0"/>
          </a:p>
        </p:txBody>
      </p:sp>
      <p:pic>
        <p:nvPicPr>
          <p:cNvPr id="33794" name="Picture 2" descr="http://paramitacenter.ru/sites/default/files/1_7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714875"/>
            <a:ext cx="5357818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890574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Самоподготовка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458200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Решение олимпиадных заданий прошлых лет различного уровня сложности.</a:t>
            </a:r>
          </a:p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2.Решение практических заданий различного уровня сложности прошлогодних олимпиад.</a:t>
            </a:r>
          </a:p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Развитие  логического и интеллектуального мышления  через чтение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интернет-журналов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научной и учебной направленности.</a:t>
            </a:r>
          </a:p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Консультации по наиболее трудным вопросам.</a:t>
            </a:r>
          </a:p>
          <a:p>
            <a:endParaRPr lang="ru-RU" dirty="0"/>
          </a:p>
        </p:txBody>
      </p:sp>
      <p:pic>
        <p:nvPicPr>
          <p:cNvPr id="32770" name="Picture 2" descr="http://distolimp.bspu.ru/image/banner/banne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08258"/>
            <a:ext cx="8929718" cy="2249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7772400" cy="2214578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Природа - это единственная книга с великим содержанием на каждом листе. 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Гете </a:t>
            </a:r>
            <a:endParaRPr lang="ru-RU" dirty="0"/>
          </a:p>
        </p:txBody>
      </p:sp>
      <p:pic>
        <p:nvPicPr>
          <p:cNvPr id="35842" name="Picture 2" descr="http://cs629120.vk.me/v629120269/2fa42/NYsoOWZxL4g.jpg"/>
          <p:cNvPicPr>
            <a:picLocks noChangeAspect="1" noChangeArrowheads="1"/>
          </p:cNvPicPr>
          <p:nvPr/>
        </p:nvPicPr>
        <p:blipFill>
          <a:blip r:embed="rId2" cstate="print"/>
          <a:srcRect t="14599"/>
          <a:stretch>
            <a:fillRect/>
          </a:stretch>
        </p:blipFill>
        <p:spPr bwMode="auto">
          <a:xfrm>
            <a:off x="0" y="2428868"/>
            <a:ext cx="9144000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85728"/>
            <a:ext cx="7772400" cy="4953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«Любой человек, сколько бы гениальным он  ни был, 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течение жизни использует   не более одной миллиардной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доли тех возможностей, которые предоставляет ему мозг»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                                                                                          /Н.Дубинин/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Можно 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выделить три основных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этапа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447932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1 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этап. Выявление одаренных и высокомотивированных детей,</a:t>
            </a:r>
            <a:b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отличающихся нестандартным мышлением</a:t>
            </a: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</a:p>
          <a:p>
            <a:pPr>
              <a:buNone/>
            </a:pPr>
            <a:r>
              <a:rPr lang="ru-RU" dirty="0">
                <a:hlinkClick r:id="rId2" action="ppaction://hlinkfile"/>
              </a:rPr>
              <a:t> </a:t>
            </a:r>
            <a:r>
              <a:rPr lang="ru-RU" dirty="0" smtClean="0">
                <a:hlinkClick r:id="rId2" action="ppaction://hlinkfile"/>
              </a:rPr>
              <a:t>      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action="ppaction://hlinkfile"/>
              </a:rPr>
              <a:t>           Анкетирования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21506" name="Picture 2" descr="http://www.licey21.ru/_/rsrc/1354458245971/obavlenia/gorodskaaolimpiadapobiologii/J0233959_WMF.jpg?height=200&amp;width=1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714752"/>
            <a:ext cx="3417343" cy="2905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7772400" cy="1571636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этап. 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action="ppaction://hlinkfile"/>
              </a:rPr>
              <a:t>Вовлечение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учащихся в олимпиадное движение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3554" name="Picture 2" descr="http://xn--80aaacgc8dsr.xn--p1ai/templates/img/images/1444714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7929618" cy="2171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go3.imgsmail.ru/imgpreview?key=79682a8c2eaba6f9&amp;mb=imgdb_preview_156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24" y="4143380"/>
            <a:ext cx="3714776" cy="2446317"/>
          </a:xfrm>
          <a:prstGeom prst="rect">
            <a:avLst/>
          </a:prstGeom>
          <a:noFill/>
        </p:spPr>
      </p:pic>
      <p:pic>
        <p:nvPicPr>
          <p:cNvPr id="23558" name="Picture 6" descr="http://www.vhg.ru/upload/iblock/3e2/3e26f13f957d254f0bc6b5d55e5457b9.jpg"/>
          <p:cNvPicPr>
            <a:picLocks noChangeAspect="1" noChangeArrowheads="1"/>
          </p:cNvPicPr>
          <p:nvPr/>
        </p:nvPicPr>
        <p:blipFill>
          <a:blip r:embed="rId6" cstate="print"/>
          <a:srcRect t="10804"/>
          <a:stretch>
            <a:fillRect/>
          </a:stretch>
        </p:blipFill>
        <p:spPr bwMode="auto">
          <a:xfrm>
            <a:off x="1500166" y="4357694"/>
            <a:ext cx="4214842" cy="235899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3929058" y="4357694"/>
            <a:ext cx="1500198" cy="57150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Овальная выноска 7">
            <a:hlinkClick r:id="rId4" action="ppaction://hlinkfile"/>
          </p:cNvPr>
          <p:cNvSpPr/>
          <p:nvPr/>
        </p:nvSpPr>
        <p:spPr bwMode="auto">
          <a:xfrm>
            <a:off x="5643570" y="4214818"/>
            <a:ext cx="785818" cy="785818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3 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этап. Подготовка участников 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action="ppaction://hlinkpres?slideindex=1&amp;slidetitle="/>
              </a:rPr>
              <a:t>олимпиад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4578" name="Picture 2" descr="http://urf.podelise.ru/tw_files2/urls_26/7/d-6449/6449_html_mbfbaf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643050"/>
            <a:ext cx="3786214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Штриховая стрелка вправо 3">
            <a:hlinkClick r:id="rId4" action="ppaction://hlinkpres?slideindex=1&amp;slidetitle="/>
          </p:cNvPr>
          <p:cNvSpPr/>
          <p:nvPr/>
        </p:nvSpPr>
        <p:spPr bwMode="auto">
          <a:xfrm>
            <a:off x="1000100" y="3786190"/>
            <a:ext cx="2643206" cy="107157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785818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Теоретическая подготовка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029604" cy="45434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1.Правила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оформления. Обзор литературных источников.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action="ppaction://hlinkfile"/>
              </a:rPr>
              <a:t>Структура теста</a:t>
            </a:r>
            <a:endParaRPr lang="ru-RU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Часть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предлагаются тестовые задания, требующие выбора только одного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ответа из четырех возможных.</a:t>
            </a:r>
          </a:p>
          <a:p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Часть 2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Вам предлагаются тестовые задания с множественными вариантами ответа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(от 0 до 5).</a:t>
            </a:r>
          </a:p>
          <a:p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Часть 3.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предлагаются тестовые задания, требующие установления соответствия.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928694"/>
          </a:xfrm>
        </p:spPr>
        <p:txBody>
          <a:bodyPr/>
          <a:lstStyle/>
          <a:p>
            <a:r>
              <a:rPr lang="ru-RU" dirty="0" smtClean="0"/>
              <a:t>Основные блоки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8" y="1285864"/>
          <a:ext cx="8715438" cy="514353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41216"/>
                <a:gridCol w="5937098"/>
                <a:gridCol w="1837124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п</a:t>
                      </a:r>
                      <a:r>
                        <a:rPr lang="ru-RU" sz="1600" dirty="0"/>
                        <a:t>/</a:t>
                      </a:r>
                      <a:r>
                        <a:rPr lang="ru-RU" sz="1600" dirty="0" err="1"/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Блоки содержания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Класс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Признаки живых организмов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Царство бактерий 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Царство грибов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Царство растений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Царство животных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Человек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Система органического мира 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Организм и окружающая среда. Экология 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Цитология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Биология как наука. Методы научного познания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Многообразие и эволюция живой природы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Микробиология и биотехнология 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Биология клетки. Биохимия 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Молекулярная биология. Генетика 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8" marR="6457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19250" y="404813"/>
            <a:ext cx="5761038" cy="1439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251569"/>
                </a:solidFill>
                <a:latin typeface="Times New Roman" pitchFamily="18" charset="0"/>
                <a:cs typeface="Times New Roman" pitchFamily="18" charset="0"/>
              </a:rPr>
              <a:t>Формирование умений учащихся по обработке и интерпретации информации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550" y="2636838"/>
            <a:ext cx="3168650" cy="1079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251569"/>
                </a:solidFill>
                <a:latin typeface="Times New Roman" pitchFamily="18" charset="0"/>
                <a:cs typeface="Times New Roman" pitchFamily="18" charset="0"/>
              </a:rPr>
              <a:t>Работа с терминами, </a:t>
            </a:r>
            <a:r>
              <a:rPr lang="ru-RU" sz="1500" b="1" dirty="0">
                <a:solidFill>
                  <a:srgbClr val="251569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определение</a:t>
            </a:r>
            <a:r>
              <a:rPr lang="ru-RU" sz="1500" b="1" dirty="0">
                <a:solidFill>
                  <a:srgbClr val="251569"/>
                </a:solidFill>
                <a:latin typeface="Times New Roman" pitchFamily="18" charset="0"/>
                <a:cs typeface="Times New Roman" pitchFamily="18" charset="0"/>
              </a:rPr>
              <a:t> понятий, выявление этимологии термина, соотнесение термина с понятием</a:t>
            </a:r>
          </a:p>
        </p:txBody>
      </p:sp>
      <p:sp>
        <p:nvSpPr>
          <p:cNvPr id="12" name="Скругленный прямоугольник 11">
            <a:hlinkClick r:id="rId3" action="ppaction://hlinkfile"/>
          </p:cNvPr>
          <p:cNvSpPr/>
          <p:nvPr/>
        </p:nvSpPr>
        <p:spPr>
          <a:xfrm>
            <a:off x="4716463" y="2636838"/>
            <a:ext cx="3455987" cy="1079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251569"/>
                </a:solidFill>
                <a:latin typeface="Times New Roman" pitchFamily="18" charset="0"/>
                <a:cs typeface="Times New Roman" pitchFamily="18" charset="0"/>
              </a:rPr>
              <a:t>Закрепление изученного материала, составлением письменных ответов на вопросы, для выработки краткого и развернутого ответа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11413" y="5516563"/>
            <a:ext cx="4321175" cy="10810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251569"/>
                </a:solidFill>
                <a:latin typeface="Times New Roman" pitchFamily="18" charset="0"/>
                <a:cs typeface="Times New Roman" pitchFamily="18" charset="0"/>
              </a:rPr>
              <a:t>Сравнительно-аналитическая работа с информацией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059113" y="1916113"/>
            <a:ext cx="433387" cy="649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08625" y="1916113"/>
            <a:ext cx="431800" cy="649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508625" y="5157788"/>
            <a:ext cx="287338" cy="3587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>
            <a:hlinkClick r:id="rId4" action="ppaction://hlinkfile"/>
          </p:cNvPr>
          <p:cNvSpPr/>
          <p:nvPr/>
        </p:nvSpPr>
        <p:spPr>
          <a:xfrm>
            <a:off x="971550" y="4005263"/>
            <a:ext cx="3168650" cy="1152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251569"/>
                </a:solidFill>
                <a:latin typeface="Times New Roman" pitchFamily="18" charset="0"/>
                <a:cs typeface="Times New Roman" pitchFamily="18" charset="0"/>
              </a:rPr>
              <a:t>Заполнение простых и комбинированных таблиц для развития умения отбора необходимой информации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6463" y="4005263"/>
            <a:ext cx="3527425" cy="1152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251569"/>
                </a:solidFill>
                <a:latin typeface="Times New Roman" pitchFamily="18" charset="0"/>
                <a:cs typeface="Times New Roman" pitchFamily="18" charset="0"/>
              </a:rPr>
              <a:t>Работа с иллюстрациями, рисунками, </a:t>
            </a:r>
            <a:r>
              <a:rPr lang="ru-RU" sz="1500" b="1" dirty="0">
                <a:solidFill>
                  <a:srgbClr val="251569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схемами</a:t>
            </a:r>
            <a:r>
              <a:rPr lang="ru-RU" sz="1500" b="1" dirty="0">
                <a:solidFill>
                  <a:srgbClr val="251569"/>
                </a:solidFill>
                <a:latin typeface="Times New Roman" pitchFamily="18" charset="0"/>
                <a:cs typeface="Times New Roman" pitchFamily="18" charset="0"/>
              </a:rPr>
              <a:t>, диаграммам для систематизации информации по заданными признакам, выделение главной мысли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132138" y="5157788"/>
            <a:ext cx="360362" cy="3587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268538" y="3789363"/>
            <a:ext cx="14287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659563" y="3789363"/>
            <a:ext cx="144462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19250" y="404813"/>
            <a:ext cx="5761038" cy="1439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251569"/>
                </a:solidFill>
                <a:latin typeface="Times New Roman" pitchFamily="18" charset="0"/>
                <a:cs typeface="Times New Roman" pitchFamily="18" charset="0"/>
              </a:rPr>
              <a:t>Формирование умений работать с тестовыми заданиями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87675" y="2349500"/>
            <a:ext cx="2952750" cy="1079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251569"/>
                </a:solidFill>
                <a:latin typeface="Times New Roman" pitchFamily="18" charset="0"/>
                <a:cs typeface="Times New Roman" pitchFamily="18" charset="0"/>
              </a:rPr>
              <a:t>Обзор </a:t>
            </a:r>
            <a:r>
              <a:rPr lang="ru-RU" b="1" dirty="0">
                <a:solidFill>
                  <a:srgbClr val="251569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структуры</a:t>
            </a:r>
            <a:r>
              <a:rPr lang="ru-RU" b="1" dirty="0">
                <a:solidFill>
                  <a:srgbClr val="251569"/>
                </a:solidFill>
                <a:latin typeface="Times New Roman" pitchFamily="18" charset="0"/>
                <a:cs typeface="Times New Roman" pitchFamily="18" charset="0"/>
              </a:rPr>
              <a:t> различного вида тестовых заданий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14546" y="3857628"/>
            <a:ext cx="4429156" cy="11398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251569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Пошаговый</a:t>
            </a:r>
            <a:r>
              <a:rPr lang="ru-RU" b="1" dirty="0">
                <a:solidFill>
                  <a:srgbClr val="251569"/>
                </a:solidFill>
                <a:latin typeface="Times New Roman" pitchFamily="18" charset="0"/>
                <a:cs typeface="Times New Roman" pitchFamily="18" charset="0"/>
              </a:rPr>
              <a:t> тренинг с анализом правильных ответов и типичных ошибок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9975" y="5445125"/>
            <a:ext cx="4319588" cy="1079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251569"/>
                </a:solidFill>
                <a:latin typeface="Times New Roman" pitchFamily="18" charset="0"/>
                <a:cs typeface="Times New Roman" pitchFamily="18" charset="0"/>
              </a:rPr>
              <a:t>Итоговый контроль в виде зачета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356100" y="1916113"/>
            <a:ext cx="215900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56100" y="3429000"/>
            <a:ext cx="2159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56100" y="5013325"/>
            <a:ext cx="2159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стые шаблоны (78)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rysBaskerville BT"/>
        <a:ea typeface=""/>
        <a:cs typeface=""/>
      </a:majorFont>
      <a:minorFont>
        <a:latin typeface="FrysBaskerville B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простые шаблоны (78)</Template>
  <TotalTime>119</TotalTime>
  <Words>462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простые шаблоны (78)</vt:lpstr>
      <vt:lpstr>Методика подготовки к олимпиадам</vt:lpstr>
      <vt:lpstr>Слайд 2</vt:lpstr>
      <vt:lpstr>Можно выделить три основных этапа</vt:lpstr>
      <vt:lpstr>Слайд 4</vt:lpstr>
      <vt:lpstr>Слайд 5</vt:lpstr>
      <vt:lpstr>Теоретическая подготовка</vt:lpstr>
      <vt:lpstr>Основные блоки</vt:lpstr>
      <vt:lpstr>Слайд 8</vt:lpstr>
      <vt:lpstr>Слайд 9</vt:lpstr>
      <vt:lpstr>Разбор прошлогодних олимпиадных заданий. Консультация</vt:lpstr>
      <vt:lpstr>Работа с дополнительной литературой. Составление письменных конспектов</vt:lpstr>
      <vt:lpstr>Организация научно-поисковой работы учащихся посредством сети Интернет.</vt:lpstr>
      <vt:lpstr>Практическая подготовка </vt:lpstr>
      <vt:lpstr>Самоподготовка </vt:lpstr>
      <vt:lpstr>Слайд 15</vt:lpstr>
    </vt:vector>
  </TitlesOfParts>
  <Manager/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подготовки к олимпиадам</dc:title>
  <dc:subject/>
  <dc:creator>Admin</dc:creator>
  <cp:keywords>exciting online presentation communicate impactful exchange information broadcast collaborate on-screen projector white</cp:keywords>
  <dc:description>Use this template to create beautiful presentations using Nature's themes.</dc:description>
  <cp:lastModifiedBy>Admin</cp:lastModifiedBy>
  <cp:revision>21</cp:revision>
  <dcterms:created xsi:type="dcterms:W3CDTF">2016-10-10T14:58:47Z</dcterms:created>
  <dcterms:modified xsi:type="dcterms:W3CDTF">2016-11-11T20:53:07Z</dcterms:modified>
  <cp:category>Nature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Midnight Leaf</vt:lpwstr>
  </property>
  <property fmtid="{D5CDD505-2E9C-101B-9397-08002B2CF9AE}" pid="3" name="Style">
    <vt:lpwstr>P</vt:lpwstr>
  </property>
  <property fmtid="{D5CDD505-2E9C-101B-9397-08002B2CF9AE}" pid="4" name="Folder">
    <vt:lpwstr>Nature</vt:lpwstr>
  </property>
  <property fmtid="{D5CDD505-2E9C-101B-9397-08002B2CF9AE}" pid="5" name="Attribution">
    <vt:lpwstr>Copyright © 2003 KMT Software, Inc.</vt:lpwstr>
  </property>
</Properties>
</file>